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325" r:id="rId2"/>
    <p:sldId id="256" r:id="rId3"/>
    <p:sldId id="324" r:id="rId4"/>
    <p:sldId id="298" r:id="rId5"/>
    <p:sldId id="263" r:id="rId6"/>
    <p:sldId id="316" r:id="rId7"/>
    <p:sldId id="258" r:id="rId8"/>
    <p:sldId id="315" r:id="rId9"/>
    <p:sldId id="317" r:id="rId10"/>
    <p:sldId id="302" r:id="rId11"/>
    <p:sldId id="305" r:id="rId12"/>
    <p:sldId id="314" r:id="rId13"/>
    <p:sldId id="303" r:id="rId14"/>
    <p:sldId id="264" r:id="rId15"/>
    <p:sldId id="289" r:id="rId16"/>
    <p:sldId id="290" r:id="rId17"/>
    <p:sldId id="265" r:id="rId18"/>
    <p:sldId id="269" r:id="rId19"/>
    <p:sldId id="276" r:id="rId20"/>
    <p:sldId id="278" r:id="rId21"/>
    <p:sldId id="277" r:id="rId22"/>
    <p:sldId id="279" r:id="rId23"/>
    <p:sldId id="282" r:id="rId24"/>
    <p:sldId id="283" r:id="rId25"/>
    <p:sldId id="281" r:id="rId26"/>
    <p:sldId id="262" r:id="rId27"/>
    <p:sldId id="318" r:id="rId28"/>
    <p:sldId id="308" r:id="rId29"/>
    <p:sldId id="319" r:id="rId30"/>
    <p:sldId id="320" r:id="rId31"/>
    <p:sldId id="321" r:id="rId32"/>
    <p:sldId id="322" r:id="rId33"/>
    <p:sldId id="312" r:id="rId34"/>
    <p:sldId id="27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7A6"/>
    <a:srgbClr val="256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460"/>
    <p:restoredTop sz="94633"/>
  </p:normalViewPr>
  <p:slideViewPr>
    <p:cSldViewPr snapToGrid="0">
      <p:cViewPr varScale="1">
        <p:scale>
          <a:sx n="63" d="100"/>
          <a:sy n="63" d="100"/>
        </p:scale>
        <p:origin x="176" y="6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41E3F-2E79-BC4E-A4A4-FBC28A29ECCC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9FE71-DABB-CF46-BE55-1D4033FB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21790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138533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283687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50320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34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r>
              <a:rPr lang="en-US"/>
              <a:t>YAML – title and directions on how the document should be rendered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914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31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078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02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79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666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Utilize the R prog </a:t>
            </a:r>
            <a:r>
              <a:rPr lang="en-US" b="1" err="1"/>
              <a:t>lang</a:t>
            </a:r>
            <a:r>
              <a:rPr lang="en-US" b="1"/>
              <a:t> to build interactive quality of life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4387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336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8416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522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5070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6469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4604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98628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27557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102382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845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590266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173165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76996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73954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420981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058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7810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52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0399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10325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356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CCB8-A1F9-9D45-B1BE-1334A9CE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4AAD-C0ED-E54D-B098-902E74A08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2E7B-659B-EE44-98E6-FA4F4DEE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6166-4575-E247-B8C9-97A6B4E8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FDB64-B4B9-374B-A4D1-4E9C0FB3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9B1E-3F16-1946-BD3E-5BA06CB3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5D66-C488-9148-8033-8DC6982C5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69DAA-01A7-A044-A490-7A385000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35DB-9219-6C46-AB1F-BE430E397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93EB3-BF07-AB4B-9196-1144805E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6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191B9-D7B6-3045-B8D3-D1B683A6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7CCA3-4F6F-F34B-A668-18D34038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D9AB-F2A6-6247-BFBF-31769605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19FEA-EF67-D943-9416-5D00F44A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391F-DB9C-5845-B3C3-E65C7322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CD7-0CE6-4B4B-9E7B-43D0953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58C-A6D4-3D46-99D5-9846B773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24FB-67E1-D848-8335-07F5AB30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2C2A-AD07-734A-86EC-A5878D0C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4E15-FCE1-FC49-82ED-7299C01FE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C4A8-4FDE-C541-BC5D-5994ED1B1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2CDC-60D1-5848-8140-3C75F71BE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F51F-96B3-2A49-9D36-157924BDA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F261-5FEE-A847-A3EF-72774CC6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D87DB-4A68-5D4A-A866-8A1BF279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9BE-E8DB-174A-83B2-D15ECD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60A-64E0-9F4F-98D8-ADE65D21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F8E7-7225-1F47-8FAC-2BB27565F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F1075-7430-BB4E-BFD4-EE5E5A18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2900D-DF2A-024F-9155-A5FC7039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10F23-8943-7540-90E3-3314334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5DA-888E-5246-9E83-5AD40BCC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C284-07F3-0949-B018-E480276C1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D890E-F32B-9647-B433-5C836ABFD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0585-8AA2-B945-A55B-DEA0BF210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6B7E9-DCAF-C943-AD45-EC5A0122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5CA1A-C1E3-FE4C-8924-D002FA29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AA89-8DF6-5849-ACDE-D447A5D6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0DDF3-B547-A549-BC53-D4765A16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7178-099D-1C47-A678-63900186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3AACE-2680-5B4D-91D5-B2546684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8DDA8-B85A-3947-B78F-B7C3A7A8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3E16-5902-A94E-AAE6-6E8F8B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27D88-AFF9-F045-949E-CCB6B799D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0713A1-DB60-BA46-947D-BEB101E9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FCD8F-2375-6141-8DAE-07B892E1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73A-65E5-294F-BDC4-A287162A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D431-3195-7149-8B30-78B067989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538C5-AA5F-EA45-AB83-B13ADD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62A05-A1E9-354D-8737-446A8D3E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749F5-BBCC-6744-B64D-C2A0CF90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D416B-22EA-2B41-B9A2-4422FA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4677-6B34-734F-A8B7-064D261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324A3-9F5D-9741-AFDA-3427B5BCDB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FE1E3-985B-214E-9D2B-A90E04A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5136-A696-BC41-AF78-E5511EE2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4D1C-6AF4-3947-A865-5BBE5A31E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4402-FB73-9A43-AF0A-1A982543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2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57137-6266-E340-89AC-C7DB663A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C3F3-BBEA-AB4E-84D4-314799D16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B69C-BC82-3941-8518-A5ECF465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FE3D-F918-B247-ADCE-292DBD7B1732}" type="datetimeFigureOut">
              <a:rPr lang="en-US" smtClean="0"/>
              <a:t>10/18/22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AC4E-7993-9E47-9325-F4E7E4D8B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64D5E-06C6-5443-863B-39DF98867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7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studio.cloud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hyperlink" Target="https://www.jcu.edu.au/__data/assets/pdf_file/0004/1188310/R-Studio-Basics.pdf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6.png"/><Relationship Id="rId4" Type="http://schemas.openxmlformats.org/officeDocument/2006/relationships/hyperlink" Target="https://www.rstudio.com/wp-content/uploads/2015/02/rmarkdown-cheatsheet.pdf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hyperlink" Target="https://pubmed.ncbi.nlm.nih.gov/32909161/" TargetMode="External"/><Relationship Id="rId4" Type="http://schemas.openxmlformats.org/officeDocument/2006/relationships/image" Target="../media/image2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3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9.tiff"/><Relationship Id="rId7" Type="http://schemas.openxmlformats.org/officeDocument/2006/relationships/hyperlink" Target="mailto:dewees.todd@mayo.edu?subject=ISOQOL%202022%20Workshop" TargetMode="External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voss.molly@mayo.edu?subject=ISOQOL%202022%20Workshop" TargetMode="External"/><Relationship Id="rId5" Type="http://schemas.openxmlformats.org/officeDocument/2006/relationships/image" Target="../media/image2.PNG"/><Relationship Id="rId4" Type="http://schemas.openxmlformats.org/officeDocument/2006/relationships/hyperlink" Target="mailto:golafshar.mayo.edu?subject=ISOQOL%202022%20Workshop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3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hyperlink" Target="https://github.com/mayovizlab/isoqol2022-dashboard-workshop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.png"/><Relationship Id="rId4" Type="http://schemas.openxmlformats.org/officeDocument/2006/relationships/hyperlink" Target="https://rstudio.cloud/" TargetMode="External"/><Relationship Id="rId9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hyperlink" Target="https://github.com/mayovizlab/isoqool2022-dashboard-workshop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Welcome!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83DC6E69-8F4C-8D81-A15F-58DE975598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CBD04E-A7F1-4623-D8A5-AA636CA44A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5C14F8F-B158-A813-090D-D7504521C985}"/>
              </a:ext>
            </a:extLst>
          </p:cNvPr>
          <p:cNvSpPr txBox="1"/>
          <p:nvPr/>
        </p:nvSpPr>
        <p:spPr>
          <a:xfrm>
            <a:off x="1024128" y="1553483"/>
            <a:ext cx="9153479" cy="5293757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sz="2400" dirty="0"/>
              <a:t> </a:t>
            </a:r>
            <a:r>
              <a:rPr lang="en-US" sz="2400" b="1" dirty="0"/>
              <a:t>Conference Area </a:t>
            </a:r>
            <a:r>
              <a:rPr lang="en-US" sz="2400" b="1" dirty="0" err="1"/>
              <a:t>WiFi</a:t>
            </a:r>
            <a:r>
              <a:rPr lang="en-US" sz="2400" b="1" dirty="0"/>
              <a:t> </a:t>
            </a:r>
            <a:r>
              <a:rPr lang="en-US" sz="2000" i="1" dirty="0"/>
              <a:t>(also noted on the back of your badge) </a:t>
            </a:r>
            <a:endParaRPr lang="en-US" sz="2000" dirty="0"/>
          </a:p>
          <a:p>
            <a:pPr lvl="1"/>
            <a:r>
              <a:rPr lang="en-US" sz="2200" b="1" dirty="0"/>
              <a:t>Network: </a:t>
            </a:r>
            <a:r>
              <a:rPr lang="en-US" sz="2200" dirty="0"/>
              <a:t>Congress </a:t>
            </a:r>
          </a:p>
          <a:p>
            <a:pPr lvl="1"/>
            <a:r>
              <a:rPr lang="en-US" sz="2200" b="1" dirty="0"/>
              <a:t>Login: </a:t>
            </a:r>
            <a:r>
              <a:rPr lang="en-US" sz="2200" dirty="0"/>
              <a:t>2022@isoqol.org </a:t>
            </a:r>
          </a:p>
          <a:p>
            <a:pPr lvl="1"/>
            <a:r>
              <a:rPr lang="en-US" sz="2200" b="1" dirty="0"/>
              <a:t>Password: </a:t>
            </a:r>
            <a:r>
              <a:rPr lang="en-US" sz="2200" dirty="0"/>
              <a:t>2022isoqol </a:t>
            </a:r>
          </a:p>
          <a:p>
            <a:pPr lvl="1"/>
            <a:endParaRPr lang="en-US" sz="1400" dirty="0"/>
          </a:p>
          <a:p>
            <a:r>
              <a:rPr lang="en-US" sz="2400" b="1" dirty="0"/>
              <a:t>If you haven’t already…</a:t>
            </a:r>
          </a:p>
          <a:p>
            <a:pPr marL="800100" lvl="1" indent="-342900">
              <a:buFontTx/>
              <a:buChar char="-"/>
            </a:pPr>
            <a:r>
              <a:rPr lang="en-US" sz="2000" b="1" dirty="0">
                <a:ea typeface="Calibri" panose="020F0502020204030204"/>
                <a:cs typeface="Calibri" panose="020F0502020204030204"/>
              </a:rPr>
              <a:t>Sign up for free </a:t>
            </a:r>
            <a:r>
              <a:rPr lang="en-US" sz="2000" b="1" dirty="0" err="1">
                <a:ea typeface="Calibri" panose="020F0502020204030204"/>
                <a:cs typeface="Calibri" panose="020F0502020204030204"/>
              </a:rPr>
              <a:t>Rstudio</a:t>
            </a:r>
            <a:r>
              <a:rPr lang="en-US" sz="2000" b="1" dirty="0">
                <a:ea typeface="Calibri" panose="020F0502020204030204"/>
                <a:cs typeface="Calibri" panose="020F0502020204030204"/>
              </a:rPr>
              <a:t> Cloud account at </a:t>
            </a:r>
            <a:r>
              <a:rPr lang="en-US" sz="2000" dirty="0">
                <a:hlinkClick r:id="rId6"/>
              </a:rPr>
              <a:t>https://rstudio.cloud/</a:t>
            </a:r>
            <a:endParaRPr lang="en-US" sz="2000" dirty="0"/>
          </a:p>
          <a:p>
            <a:pPr marL="800100" lvl="1" indent="-342900">
              <a:buFontTx/>
              <a:buChar char="-"/>
            </a:pPr>
            <a:r>
              <a:rPr lang="en-US" sz="2000" b="1" dirty="0">
                <a:ea typeface="Calibri" panose="020F0502020204030204"/>
                <a:cs typeface="Calibri" panose="020F0502020204030204"/>
              </a:rPr>
              <a:t>Load workshop materials</a:t>
            </a:r>
          </a:p>
          <a:p>
            <a:pPr marL="800100" lvl="1" indent="-342900">
              <a:buFontTx/>
              <a:buChar char="-"/>
            </a:pPr>
            <a:endParaRPr lang="en-US" sz="2000" b="1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2000" b="1" dirty="0">
                <a:ea typeface="Calibri" panose="020F0502020204030204"/>
                <a:cs typeface="Calibri" panose="020F0502020204030204"/>
              </a:rPr>
              <a:t>	1)</a:t>
            </a:r>
          </a:p>
          <a:p>
            <a:pPr marL="800100" lvl="1" indent="-342900">
              <a:buFontTx/>
              <a:buChar char="-"/>
            </a:pPr>
            <a:endParaRPr lang="en-US" sz="2000" b="1" dirty="0">
              <a:ea typeface="Calibri" panose="020F0502020204030204"/>
              <a:cs typeface="Calibri" panose="020F0502020204030204"/>
            </a:endParaRPr>
          </a:p>
          <a:p>
            <a:pPr lvl="1"/>
            <a:endParaRPr lang="en-US" sz="2000" b="1" dirty="0">
              <a:ea typeface="Calibri" panose="020F0502020204030204"/>
              <a:cs typeface="Calibri" panose="020F0502020204030204"/>
            </a:endParaRPr>
          </a:p>
          <a:p>
            <a:pPr lvl="1"/>
            <a:r>
              <a:rPr lang="en-US" sz="2000" b="1" dirty="0">
                <a:ea typeface="Calibri" panose="020F0502020204030204"/>
                <a:cs typeface="Calibri" panose="020F0502020204030204"/>
              </a:rPr>
              <a:t>	2)</a:t>
            </a:r>
          </a:p>
          <a:p>
            <a:pPr marL="800100" lvl="1" indent="-342900">
              <a:buFontTx/>
              <a:buChar char="-"/>
            </a:pPr>
            <a:endParaRPr lang="en-US" sz="3200" b="1" dirty="0">
              <a:ea typeface="Calibri" panose="020F0502020204030204"/>
              <a:cs typeface="Calibri" panose="020F0502020204030204"/>
            </a:endParaRPr>
          </a:p>
          <a:p>
            <a:pPr marL="800100" lvl="1" indent="-342900">
              <a:buFontTx/>
              <a:buChar char="-"/>
            </a:pPr>
            <a:r>
              <a:rPr lang="en-US" sz="2000" b="1" dirty="0">
                <a:ea typeface="Calibri" panose="020F0502020204030204"/>
                <a:cs typeface="Calibri" panose="020F0502020204030204"/>
              </a:rPr>
              <a:t>Say hello to someone!  :) </a:t>
            </a:r>
          </a:p>
          <a:p>
            <a:pPr lvl="1"/>
            <a:endParaRPr lang="en-US" sz="2000" b="1" dirty="0">
              <a:ea typeface="Calibri" panose="020F0502020204030204"/>
              <a:cs typeface="Calibri" panose="020F0502020204030204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98C833D6-6D5B-4871-3058-987AC0A172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25837"/>
          <a:stretch/>
        </p:blipFill>
        <p:spPr>
          <a:xfrm>
            <a:off x="3295705" y="4165191"/>
            <a:ext cx="6444654" cy="1038416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B2337C7E-DE41-ED97-6312-FDDB4061842E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b="14266"/>
          <a:stretch/>
        </p:blipFill>
        <p:spPr>
          <a:xfrm>
            <a:off x="2417266" y="4954260"/>
            <a:ext cx="5981457" cy="1088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7037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RStudio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7956586D-CD91-30DE-0544-919EDFD52EF4}"/>
              </a:ext>
            </a:extLst>
          </p:cNvPr>
          <p:cNvSpPr/>
          <p:nvPr/>
        </p:nvSpPr>
        <p:spPr>
          <a:xfrm>
            <a:off x="1024128" y="1611194"/>
            <a:ext cx="10406961" cy="452431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“RStudio is an application like Microsoft Word- except that instead of helping you write in English,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helps you write in R.” And we will use it because it looks the same across all users (Windows vs. mac)  and it is FREE </a:t>
            </a:r>
          </a:p>
          <a:p>
            <a:pPr fontAlgn="base"/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  <a:p>
            <a:pPr>
              <a:buFont typeface="Calibri Light" panose="020F0302020204030204"/>
            </a:pP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How to navigate the </a:t>
            </a: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Rstudio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 interface.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3 window panes (console, environment, viewer) </a:t>
            </a:r>
          </a:p>
          <a:p>
            <a:pPr marL="342900" indent="-342900" fontAlgn="base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Opening a script and editing it </a:t>
            </a:r>
            <a:endParaRPr lang="en-US" sz="2400" dirty="0">
              <a:solidFill>
                <a:srgbClr val="000000"/>
              </a:solidFill>
              <a:latin typeface="Calibri" panose="020F0502020204030204" pitchFamily="34" charset="0"/>
              <a:cs typeface="Calibri"/>
            </a:endParaRP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Running a command (console and terminal)</a:t>
            </a:r>
          </a:p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Want to know more basic R that we may not cover? Here are some good options.  </a:t>
            </a:r>
          </a:p>
          <a:p>
            <a:pPr marL="800100" lvl="1" indent="-342900" fontAlgn="base">
              <a:buFont typeface="Arial" panose="020F030202020403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sz="2400" u="sng" dirty="0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R-Studio-Basics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 </a:t>
            </a:r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AB306A3B-EFD1-67DA-5504-4E5046B788C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834ABBC-3F7D-83D9-2248-452FB82F97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084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Basic R Commands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2129331" y="1562219"/>
            <a:ext cx="6096000" cy="461665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fontAlgn="base"/>
            <a:r>
              <a:rPr lang="en-US" sz="2400" dirty="0">
                <a:cs typeface="Calibri" panose="020F0502020204030204"/>
              </a:rPr>
              <a:t> Material in 01_r_basics.Rmd </a:t>
            </a:r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9DBC77D6-F315-F054-D7AC-C0B56B3880F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D756DFB3-DE5E-B723-47EB-9F48AA660743}"/>
              </a:ext>
            </a:extLst>
          </p:cNvPr>
          <p:cNvSpPr/>
          <p:nvPr/>
        </p:nvSpPr>
        <p:spPr>
          <a:xfrm>
            <a:off x="2505665" y="2549709"/>
            <a:ext cx="6096000" cy="341632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+mj-lt"/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It is a calculator! 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Assigning elements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Vectors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Functions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Sum, log</a:t>
            </a:r>
          </a:p>
          <a:p>
            <a:pPr marL="342900" indent="-342900">
              <a:buAutoNum type="arabicPeriod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Packages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How to install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cs typeface="Calibri" panose="020F0502020204030204"/>
              </a:rPr>
              <a:t>Here are all the packages you need for the demonstration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9B47CB7-B75A-A2F5-C18D-A364F3AA89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857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Reading in Data in R and Summarizing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6" name="Rectangle 5">
            <a:extLst>
              <a:ext uri="{FF2B5EF4-FFF2-40B4-BE49-F238E27FC236}">
                <a16:creationId xmlns:a16="http://schemas.microsoft.com/office/drawing/2014/main" id="{2718091A-79EB-224A-A09F-05F5B81182C3}"/>
              </a:ext>
            </a:extLst>
          </p:cNvPr>
          <p:cNvSpPr/>
          <p:nvPr/>
        </p:nvSpPr>
        <p:spPr>
          <a:xfrm>
            <a:off x="2820728" y="1391856"/>
            <a:ext cx="6096000" cy="5262979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1.</a:t>
            </a:r>
            <a:r>
              <a:rPr lang="en-US" sz="2400" dirty="0">
                <a:cs typeface="Calibri" panose="020F0502020204030204"/>
              </a:rPr>
              <a:t> 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Reading in data</a:t>
            </a:r>
            <a:endParaRPr lang="en-US" sz="2400" dirty="0">
              <a:cs typeface="Calibri"/>
            </a:endParaRP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Functions based on file type</a:t>
            </a:r>
          </a:p>
          <a:p>
            <a:pPr marL="1257300" lvl="2" indent="-342900">
              <a:buFont typeface="Wingdings"/>
              <a:buChar char="§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Ex: read.csv, </a:t>
            </a:r>
            <a:r>
              <a:rPr lang="en-US" sz="2400" dirty="0" err="1">
                <a:solidFill>
                  <a:srgbClr val="000000"/>
                </a:solidFill>
                <a:cs typeface="Calibri"/>
              </a:rPr>
              <a:t>readRDS</a:t>
            </a:r>
            <a:r>
              <a:rPr lang="en-US" sz="2400" dirty="0">
                <a:solidFill>
                  <a:srgbClr val="000000"/>
                </a:solidFill>
                <a:cs typeface="Calibri"/>
              </a:rPr>
              <a:t>, read.xlsx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REDCap API </a:t>
            </a:r>
          </a:p>
          <a:p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2. Data structure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Viewing data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Summarizing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000000"/>
                </a:solidFill>
                <a:cs typeface="Calibri"/>
              </a:rPr>
              <a:t>Subsets </a:t>
            </a:r>
            <a:endParaRPr lang="en-US" sz="2400" dirty="0">
              <a:solidFill>
                <a:srgbClr val="000000"/>
              </a:solidFill>
              <a:latin typeface="Calibri"/>
              <a:cs typeface="Calibri"/>
            </a:endParaRPr>
          </a:p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3. Building basic tables </a:t>
            </a:r>
          </a:p>
          <a:p>
            <a:pPr marL="914400" lvl="1" indent="-457200" fontAlgn="base">
              <a:buFont typeface="Arial" panose="020F0302020204030204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Summaries in base R and DT</a:t>
            </a:r>
          </a:p>
          <a:p>
            <a:pPr fontAlgn="base"/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4. Visual aids 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Base R graphics (hist, boxplot)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ggplot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(boxplot)</a:t>
            </a:r>
          </a:p>
          <a:p>
            <a:pPr marL="800100" lvl="1" indent="-342900">
              <a:buFont typeface="Arial"/>
              <a:buChar char="•"/>
            </a:pPr>
            <a:r>
              <a:rPr lang="en-US" sz="2400" dirty="0" err="1">
                <a:solidFill>
                  <a:srgbClr val="000000"/>
                </a:solidFill>
                <a:latin typeface="Calibri"/>
                <a:cs typeface="Calibri"/>
              </a:rPr>
              <a:t>plotly</a:t>
            </a:r>
            <a:r>
              <a:rPr lang="en-US" sz="2400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endParaRPr lang="en-US" sz="2400" dirty="0">
              <a:cs typeface="Calibri" panose="020F0502020204030204"/>
            </a:endParaRPr>
          </a:p>
        </p:txBody>
      </p:sp>
      <p:pic>
        <p:nvPicPr>
          <p:cNvPr id="7" name="Picture 6" descr="Qr code&#10;&#10;Description automatically generated">
            <a:extLst>
              <a:ext uri="{FF2B5EF4-FFF2-40B4-BE49-F238E27FC236}">
                <a16:creationId xmlns:a16="http://schemas.microsoft.com/office/drawing/2014/main" id="{B05DADE7-EE05-6353-14A9-A0954F0EA29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5538E5DC-62B0-9434-420E-5D6ECDE0996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625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6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6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err="1"/>
                <a:t>RMarkdown</a:t>
              </a:r>
              <a:r>
                <a:rPr lang="en-US" sz="5400"/>
                <a:t>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56FD594-B03B-54B2-C1C7-EEB082A57D64}"/>
              </a:ext>
            </a:extLst>
          </p:cNvPr>
          <p:cNvSpPr/>
          <p:nvPr/>
        </p:nvSpPr>
        <p:spPr>
          <a:xfrm>
            <a:off x="305803" y="1450217"/>
            <a:ext cx="9204157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 fontAlgn="base">
              <a:buFont typeface="Wingdings" panose="020F0302020204030204"/>
              <a:buChar char="§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u="sng" dirty="0" err="1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RMarkdown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 : allows you to easily create reports and seamlessly combine text and code together in a single document. This helps with reproducibility.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YAML Markdown Code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Syntex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Code chuck </a:t>
            </a:r>
          </a:p>
          <a:p>
            <a:pPr marL="1257300" lvl="2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Options (results, echo, include)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How to knit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8FBF1-E217-142F-2292-3042C72741D8}"/>
              </a:ext>
            </a:extLst>
          </p:cNvPr>
          <p:cNvSpPr/>
          <p:nvPr/>
        </p:nvSpPr>
        <p:spPr>
          <a:xfrm>
            <a:off x="2005" y="4027572"/>
            <a:ext cx="12192000" cy="1226634"/>
          </a:xfrm>
          <a:prstGeom prst="rect">
            <a:avLst/>
          </a:prstGeom>
          <a:solidFill>
            <a:srgbClr val="1447A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3"/>
            <a:r>
              <a:rPr lang="en-US" sz="5400" err="1"/>
              <a:t>Flexdashboard</a:t>
            </a:r>
            <a:r>
              <a:rPr lang="en-US" sz="540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A4347-BEA4-3447-1D71-5519BB35C9A8}"/>
              </a:ext>
            </a:extLst>
          </p:cNvPr>
          <p:cNvSpPr/>
          <p:nvPr/>
        </p:nvSpPr>
        <p:spPr>
          <a:xfrm>
            <a:off x="1761267" y="5566974"/>
            <a:ext cx="6096000" cy="92333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Wingdings"/>
              <a:buChar char="§"/>
            </a:pPr>
            <a:r>
              <a:rPr lang="en-US" dirty="0">
                <a:cs typeface="Calibri"/>
              </a:rPr>
              <a:t>Uses </a:t>
            </a:r>
            <a:r>
              <a:rPr lang="en-US" dirty="0" err="1">
                <a:cs typeface="Calibri"/>
              </a:rPr>
              <a:t>RMarkdown</a:t>
            </a:r>
            <a:r>
              <a:rPr lang="en-US" dirty="0">
                <a:cs typeface="Calibri"/>
              </a:rPr>
              <a:t> to create dashboard</a:t>
            </a:r>
            <a:endParaRPr lang="en-US" dirty="0"/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Must be row or column format </a:t>
            </a:r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Anatomy and basic example </a:t>
            </a:r>
          </a:p>
        </p:txBody>
      </p:sp>
      <p:pic>
        <p:nvPicPr>
          <p:cNvPr id="6" name="Picture 7" descr="Table&#10;&#10;Description automatically generated">
            <a:extLst>
              <a:ext uri="{FF2B5EF4-FFF2-40B4-BE49-F238E27FC236}">
                <a16:creationId xmlns:a16="http://schemas.microsoft.com/office/drawing/2014/main" id="{B8327278-E8CF-5450-378D-BFAEAFE12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441" y="2138683"/>
            <a:ext cx="6091987" cy="1828660"/>
          </a:xfrm>
          <a:prstGeom prst="rect">
            <a:avLst/>
          </a:prstGeom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AB61E7DD-3799-F9D5-74B4-FB9437609DE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9F0DB96-D90F-F2E9-0491-83CACBD2D46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Anatomy of a </a:t>
              </a:r>
              <a:r>
                <a:rPr lang="en-US" sz="5400" err="1"/>
                <a:t>Flexdashboard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/>
          <p:nvPr/>
        </p:nvCxnSpPr>
        <p:spPr>
          <a:xfrm>
            <a:off x="2385700" y="1632919"/>
            <a:ext cx="0" cy="991891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660400" y="18288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1447A6"/>
                </a:solidFill>
              </a:rPr>
              <a:t>YAML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C88F1936-C943-5AF2-6728-11D50852C2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411C33C-E5FA-7394-9311-9E1B0D4BB3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526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85700" y="2768600"/>
            <a:ext cx="0" cy="135371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101600" y="3135888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RMarkdown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E59442A7-3520-B804-6C7F-A3F93557730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A6FBDDD1-1A6E-01A1-A690-4C4092A4EA9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50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74157" y="4557487"/>
            <a:ext cx="0" cy="74022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211008" y="4635213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Code block</a:t>
            </a:r>
          </a:p>
        </p:txBody>
      </p:sp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2A6EFA58-E73E-B7CB-9E8B-61945020525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E8A02D90-3708-A4AC-E4FD-7354F2F024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269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68278D-E0CD-F042-9FE1-5DB3D89D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25" y="119889"/>
            <a:ext cx="10020170" cy="6561129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502064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Constructing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Page 2</a:t>
            </a: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 dirty="0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543061" y="4122821"/>
            <a:ext cx="4312307" cy="1302063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181600" y="1520566"/>
            <a:ext cx="5023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Let’s add a new page...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2697056-8202-774B-8D1A-9ABFD4213B32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Page 2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FBEED-EB88-9F4A-8463-B4CF5F63BA41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8FA5C237-72BB-0E31-CA80-D797AFDC4A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0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Surveys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478893" y="4010526"/>
            <a:ext cx="4087718" cy="141435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Surveys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with a more meaningful name.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8202CF-E3B4-0246-8E04-661D4D60E5EE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FA141EA3-4B9F-BD26-B196-853953DB05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75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92921-ED09-8743-9E45-0598E3B5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0021" y="1155816"/>
            <a:ext cx="10711543" cy="2387600"/>
          </a:xfrm>
        </p:spPr>
        <p:txBody>
          <a:bodyPr>
            <a:noAutofit/>
          </a:bodyPr>
          <a:lstStyle/>
          <a:p>
            <a:r>
              <a:rPr lang="en-US" sz="4000" b="1">
                <a:solidFill>
                  <a:schemeClr val="bg1"/>
                </a:solidFill>
              </a:rPr>
              <a:t>Visualize your research! </a:t>
            </a:r>
            <a:br>
              <a:rPr lang="en-US" sz="4400" b="1">
                <a:solidFill>
                  <a:schemeClr val="bg1"/>
                </a:solidFill>
              </a:rPr>
            </a:br>
            <a:r>
              <a:rPr lang="en-US" sz="2800" b="1">
                <a:solidFill>
                  <a:schemeClr val="bg1"/>
                </a:solidFill>
              </a:rPr>
              <a:t>Learn how to build, deploy, and implement interactive online dashboards to increase protocol adherence, monitor patient-reported outcomes (PROs), and inform clinical decision making.</a:t>
            </a:r>
            <a:endParaRPr lang="en-US" sz="280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A57C9-CDE0-454C-BD1A-00A7038E8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722039"/>
            <a:ext cx="9144000" cy="47930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>
                    <a:lumMod val="85000"/>
                  </a:schemeClr>
                </a:solidFill>
              </a:rPr>
              <a:t>Michael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Golafshar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M.S., Molly Voss, Todd A. </a:t>
            </a:r>
            <a:r>
              <a:rPr lang="en-US" err="1">
                <a:solidFill>
                  <a:schemeClr val="bg1">
                    <a:lumMod val="85000"/>
                  </a:schemeClr>
                </a:solidFill>
              </a:rPr>
              <a:t>DeWees</a:t>
            </a:r>
            <a:r>
              <a:rPr lang="en-US">
                <a:solidFill>
                  <a:schemeClr val="bg1">
                    <a:lumMod val="85000"/>
                  </a:schemeClr>
                </a:solidFill>
              </a:rPr>
              <a:t> PhD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3B8889-AF81-54DB-5142-E0DDA9EB9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B1264A0D-5481-69B2-C8B8-89633E4D1D9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9573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Demographics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  <a:endParaRPr lang="en-US" altLang="en-US" sz="20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903621" y="3048000"/>
            <a:ext cx="2662990" cy="96252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Demographics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Rename the first tab.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8EA574-5450-624B-8F62-267DEB7217F8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C7EE7065-3367-28D5-CF6C-6C6FE35FC81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944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4935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4023C9-AC07-0E4A-8FA6-D2F581D2965E}"/>
              </a:ext>
            </a:extLst>
          </p:cNvPr>
          <p:cNvSpPr/>
          <p:nvPr/>
        </p:nvSpPr>
        <p:spPr>
          <a:xfrm>
            <a:off x="391886" y="4340868"/>
            <a:ext cx="4500955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31FF0131-5F83-2A92-4034-F19006404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8262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98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 Hello  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 am some text in the sidebar.</a:t>
            </a:r>
          </a:p>
          <a:p>
            <a:pPr lvl="1"/>
            <a:endParaRPr lang="en-US" altLang="en-US" sz="1600">
              <a:solidFill>
                <a:srgbClr val="1447A6"/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 Hello 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I am some text in the sidebar.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 with text.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EC776C-61C2-B246-A6C9-FFDDA0E1E7F4}"/>
              </a:ext>
            </a:extLst>
          </p:cNvPr>
          <p:cNvSpPr/>
          <p:nvPr/>
        </p:nvSpPr>
        <p:spPr>
          <a:xfrm>
            <a:off x="417514" y="4840085"/>
            <a:ext cx="4475327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83C4566-37E7-DB1F-E022-7705BC6406F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98881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398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 Plot A  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Plot B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Plot C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2004646" y="4010528"/>
            <a:ext cx="3561965" cy="122968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Column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B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C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A second column… with 2 sections.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58453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593A1B31-342D-2532-8BB2-F11A59CD78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93822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860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"Demo Dashboard"</a:t>
            </a:r>
            <a:endParaRPr lang="en-US" altLang="en-US" sz="150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Accrual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Gender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Age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783830" y="4362140"/>
            <a:ext cx="3792511" cy="1319132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Accrual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Gender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Age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Let’s add better section names.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69655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DF91F5-D78E-164F-9D10-07FD19FA1D4D}"/>
              </a:ext>
            </a:extLst>
          </p:cNvPr>
          <p:cNvCxnSpPr>
            <a:cxnSpLocks/>
          </p:cNvCxnSpPr>
          <p:nvPr/>
        </p:nvCxnSpPr>
        <p:spPr>
          <a:xfrm flipV="1">
            <a:off x="1783830" y="2891050"/>
            <a:ext cx="4152275" cy="147108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>
            <a:extLst>
              <a:ext uri="{FF2B5EF4-FFF2-40B4-BE49-F238E27FC236}">
                <a16:creationId xmlns:a16="http://schemas.microsoft.com/office/drawing/2014/main" id="{6BD522B0-B168-1645-6A0B-76182C3527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969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25BF4-2ADE-754F-A8B1-9E8925EC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162231"/>
            <a:ext cx="10628246" cy="6489291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102038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b="1"/>
              <a:t>Static Reports/Dashboards</a:t>
            </a:r>
          </a:p>
          <a:p>
            <a:pPr lvl="1"/>
            <a:r>
              <a:rPr lang="en-US" sz="3000"/>
              <a:t>Nothing additional required</a:t>
            </a:r>
          </a:p>
          <a:p>
            <a:pPr marL="0" indent="0">
              <a:buNone/>
            </a:pPr>
            <a:endParaRPr lang="en-US" b="1"/>
          </a:p>
          <a:p>
            <a:r>
              <a:rPr lang="en-US" sz="3600" b="1"/>
              <a:t>Dynamic Dashboards</a:t>
            </a:r>
          </a:p>
          <a:p>
            <a:pPr lvl="1"/>
            <a:r>
              <a:rPr lang="en-US" sz="3000"/>
              <a:t>Needs to be hosted on a server with R installed</a:t>
            </a:r>
          </a:p>
          <a:p>
            <a:pPr lvl="2"/>
            <a:r>
              <a:rPr lang="en-US" sz="3000" b="1" err="1"/>
              <a:t>shinyapps.io</a:t>
            </a:r>
            <a:r>
              <a:rPr lang="en-US" sz="3000" b="1"/>
              <a:t>  </a:t>
            </a:r>
            <a:r>
              <a:rPr lang="en-US" sz="3000"/>
              <a:t>– hosting service by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Shiny Server </a:t>
            </a:r>
            <a:r>
              <a:rPr lang="en-US" sz="3000"/>
              <a:t>– can be set up by your institution</a:t>
            </a:r>
          </a:p>
          <a:p>
            <a:pPr lvl="2"/>
            <a:r>
              <a:rPr lang="en-US" sz="3000" b="1" err="1"/>
              <a:t>RStudio</a:t>
            </a:r>
            <a:r>
              <a:rPr lang="en-US" sz="3000" b="1"/>
              <a:t> Connect </a:t>
            </a:r>
            <a:r>
              <a:rPr lang="en-US" sz="3000"/>
              <a:t>– full publishing platform from </a:t>
            </a:r>
            <a:r>
              <a:rPr lang="en-US" sz="3000" err="1"/>
              <a:t>Rstudio</a:t>
            </a:r>
            <a:endParaRPr lang="en-US" sz="3000"/>
          </a:p>
          <a:p>
            <a:pPr lvl="2"/>
            <a:r>
              <a:rPr lang="en-US" sz="3000" b="1"/>
              <a:t>Share your code with someone else </a:t>
            </a:r>
            <a:r>
              <a:rPr lang="en-US" sz="3000"/>
              <a:t>– requires that they have and can use R </a:t>
            </a:r>
            <a:r>
              <a:rPr lang="en-US" sz="3000">
                <a:sym typeface="Wingdings" pitchFamily="2" charset="2"/>
              </a:rPr>
              <a:t></a:t>
            </a:r>
            <a:endParaRPr lang="en-US" sz="300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ED1ADFFE-61D3-A25D-5B2B-28989C0D0C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03AC124-DAB0-6F14-805E-6246436052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6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How did we start this work?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BEB42-2ED3-D999-A026-041F2F47D22D}"/>
              </a:ext>
            </a:extLst>
          </p:cNvPr>
          <p:cNvSpPr txBox="1"/>
          <p:nvPr/>
        </p:nvSpPr>
        <p:spPr>
          <a:xfrm>
            <a:off x="1024128" y="1344502"/>
            <a:ext cx="10008781" cy="55399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Mike</a:t>
            </a:r>
            <a:r>
              <a:rPr lang="en-US" sz="24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First Dashboard – National Prospective hereditary Genetic Trial </a:t>
            </a:r>
          </a:p>
          <a:p>
            <a:endParaRPr lang="en-US" sz="1400" dirty="0"/>
          </a:p>
          <a:p>
            <a:r>
              <a:rPr lang="en-US" sz="2400" b="1" dirty="0"/>
              <a:t>Todd</a:t>
            </a:r>
            <a:r>
              <a:rPr lang="en-US" sz="24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Radiation Oncology Collaborator</a:t>
            </a:r>
          </a:p>
          <a:p>
            <a:endParaRPr lang="en-US" sz="1400" dirty="0"/>
          </a:p>
          <a:p>
            <a:r>
              <a:rPr lang="en-US" sz="2400" b="1" dirty="0"/>
              <a:t>Molly</a:t>
            </a:r>
            <a:r>
              <a:rPr lang="en-US" sz="2400" dirty="0"/>
              <a:t>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Focused on Quality Assurance</a:t>
            </a:r>
          </a:p>
          <a:p>
            <a:pPr lvl="1"/>
            <a:endParaRPr lang="en-US" sz="1400" dirty="0"/>
          </a:p>
          <a:p>
            <a:r>
              <a:rPr lang="en-US" sz="2400" b="1" dirty="0"/>
              <a:t>Publication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5"/>
              </a:rPr>
              <a:t>Utilizing open-source platforms to build and deploy interactive patient-reported quality of life tracking tools for monitoring protocol adherence - PubMed (nih.gov)</a:t>
            </a:r>
            <a:endParaRPr lang="en-US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1400" dirty="0"/>
          </a:p>
          <a:p>
            <a:r>
              <a:rPr lang="en-US" sz="2400" b="1" dirty="0"/>
              <a:t>Once We Got Started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The floodgates opened</a:t>
            </a:r>
          </a:p>
          <a:p>
            <a:endParaRPr lang="en-US" sz="1400" dirty="0"/>
          </a:p>
          <a:p>
            <a:r>
              <a:rPr lang="en-US" sz="2400" dirty="0"/>
              <a:t>***** Unofficial start of the Data Visualization Lab *****</a:t>
            </a:r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F823551-2A4B-207A-065F-38A7E801C45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162627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Steps to creating Visualization Lab?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BEB42-2ED3-D999-A026-041F2F47D22D}"/>
              </a:ext>
            </a:extLst>
          </p:cNvPr>
          <p:cNvSpPr txBox="1"/>
          <p:nvPr/>
        </p:nvSpPr>
        <p:spPr>
          <a:xfrm>
            <a:off x="1194887" y="1899684"/>
            <a:ext cx="9990564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Knowledge/Expertise Gap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This can be very difficult due to work silos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Workforce Needed/</a:t>
            </a:r>
            <a:r>
              <a:rPr lang="en-US" sz="2400" b="1" dirty="0" err="1"/>
              <a:t>Availablility</a:t>
            </a:r>
            <a:endParaRPr lang="en-US" sz="2400" b="1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Based on current work and expected growth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Costs to Run the Lab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Supervisor, Program manager, hardware or software</a:t>
            </a:r>
          </a:p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b="1" dirty="0"/>
              <a:t>Finance Administration -&gt; “Recharge Facility”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Keep or Lose leftover funding</a:t>
            </a:r>
          </a:p>
        </p:txBody>
      </p:sp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92969CA-3529-8334-C907-4D8670A62A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493583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What we do now?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3BEE032-8B4B-48EA-97C0-0C6F088ABF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21815E8-7019-A5D7-E53A-AF6200908BAC}"/>
              </a:ext>
            </a:extLst>
          </p:cNvPr>
          <p:cNvSpPr txBox="1"/>
          <p:nvPr/>
        </p:nvSpPr>
        <p:spPr>
          <a:xfrm>
            <a:off x="1194887" y="1600745"/>
            <a:ext cx="9990564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Clinical Trials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Accrual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Protocol Adherence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Quality control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Administrative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HR – Recruitment/Retention metrics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Dept – Project portfolio tracking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Automated Reporting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  <a:p>
            <a:r>
              <a:rPr lang="en-US" sz="2400" b="1" dirty="0"/>
              <a:t>Data Registries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Quality Control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Research Feasibility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721374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Who Are We?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83DC6E69-8F4C-8D81-A15F-58DE975598A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9" name="Picture 2" descr="Z:\DeWees_Todd_A_Headshot.jpg">
            <a:extLst>
              <a:ext uri="{FF2B5EF4-FFF2-40B4-BE49-F238E27FC236}">
                <a16:creationId xmlns:a16="http://schemas.microsoft.com/office/drawing/2014/main" id="{6A4CC88A-DC4F-E6B1-71CF-35FC852218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52712" y="1550402"/>
            <a:ext cx="1565056" cy="18780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727C9258-EFD4-0976-F242-A864B1C86A62}"/>
              </a:ext>
            </a:extLst>
          </p:cNvPr>
          <p:cNvSpPr txBox="1"/>
          <p:nvPr/>
        </p:nvSpPr>
        <p:spPr>
          <a:xfrm>
            <a:off x="8229599" y="3507104"/>
            <a:ext cx="340176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dirty="0"/>
              <a:t>Todd DeWees, PhD</a:t>
            </a:r>
          </a:p>
          <a:p>
            <a:pPr algn="ctr"/>
            <a:r>
              <a:rPr lang="en-US" dirty="0"/>
              <a:t>Associate Professor of Biostatistics</a:t>
            </a:r>
          </a:p>
          <a:p>
            <a:pPr algn="ctr"/>
            <a:r>
              <a:rPr lang="en-US" sz="1800" dirty="0"/>
              <a:t>Director, Data Visualization Lab</a:t>
            </a:r>
          </a:p>
        </p:txBody>
      </p:sp>
      <p:pic>
        <p:nvPicPr>
          <p:cNvPr id="11" name="Picture 7">
            <a:extLst>
              <a:ext uri="{FF2B5EF4-FFF2-40B4-BE49-F238E27FC236}">
                <a16:creationId xmlns:a16="http://schemas.microsoft.com/office/drawing/2014/main" id="{FE99C7D5-FDE4-08C9-E8C2-1A6C220D9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73749" y="3238510"/>
            <a:ext cx="1623286" cy="19584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7606C572-D793-8D12-C326-1E79FA974467}"/>
              </a:ext>
            </a:extLst>
          </p:cNvPr>
          <p:cNvSpPr txBox="1"/>
          <p:nvPr/>
        </p:nvSpPr>
        <p:spPr>
          <a:xfrm>
            <a:off x="3917660" y="5228588"/>
            <a:ext cx="43119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Molly Voss</a:t>
            </a:r>
          </a:p>
          <a:p>
            <a:pPr algn="ctr"/>
            <a:r>
              <a:rPr lang="en-US" sz="1800" dirty="0"/>
              <a:t>Senior Statistical Programmer</a:t>
            </a:r>
          </a:p>
          <a:p>
            <a:pPr algn="ctr"/>
            <a:r>
              <a:rPr lang="en-US" dirty="0"/>
              <a:t>Lead Programmer, Data Visualization Lab</a:t>
            </a:r>
            <a:endParaRPr lang="en-US" sz="1800" dirty="0"/>
          </a:p>
        </p:txBody>
      </p:sp>
      <p:pic>
        <p:nvPicPr>
          <p:cNvPr id="13" name="Picture 6">
            <a:extLst>
              <a:ext uri="{FF2B5EF4-FFF2-40B4-BE49-F238E27FC236}">
                <a16:creationId xmlns:a16="http://schemas.microsoft.com/office/drawing/2014/main" id="{72401E3F-469B-947D-AD1A-037562C6FB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955" y="1624266"/>
            <a:ext cx="1437169" cy="17227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E25669C-775C-EE90-2698-0489282A8370}"/>
              </a:ext>
            </a:extLst>
          </p:cNvPr>
          <p:cNvSpPr txBox="1"/>
          <p:nvPr/>
        </p:nvSpPr>
        <p:spPr>
          <a:xfrm>
            <a:off x="349723" y="3424501"/>
            <a:ext cx="44916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/>
              <a:t>Michael Golafshar, MS</a:t>
            </a:r>
          </a:p>
          <a:p>
            <a:pPr algn="ctr"/>
            <a:r>
              <a:rPr lang="en-US" sz="1800" dirty="0"/>
              <a:t>Senior Analytic Visualization Developer</a:t>
            </a:r>
          </a:p>
          <a:p>
            <a:pPr algn="ctr"/>
            <a:r>
              <a:rPr lang="en-US" sz="1800" dirty="0"/>
              <a:t>Principal Developer, Data Visualization Lab</a:t>
            </a:r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555AC61-963A-F655-F77F-18318BAB52C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696031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Way forward?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BEB42-2ED3-D999-A026-041F2F47D22D}"/>
              </a:ext>
            </a:extLst>
          </p:cNvPr>
          <p:cNvSpPr txBox="1"/>
          <p:nvPr/>
        </p:nvSpPr>
        <p:spPr>
          <a:xfrm>
            <a:off x="694880" y="1780212"/>
            <a:ext cx="10145762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New Developments Avenues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Automated Reporting Tools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Security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Tracking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Internal vs External Views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Data Permanence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en-US" sz="2400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dirty="0"/>
              <a:t>Database Push</a:t>
            </a:r>
          </a:p>
          <a:p>
            <a:endParaRPr lang="en-US" sz="2400" dirty="0"/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1B858F6-7C57-4E09-3547-2217D79C4F9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718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Our End Goal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BEB42-2ED3-D999-A026-041F2F47D22D}"/>
              </a:ext>
            </a:extLst>
          </p:cNvPr>
          <p:cNvSpPr txBox="1"/>
          <p:nvPr/>
        </p:nvSpPr>
        <p:spPr>
          <a:xfrm>
            <a:off x="832860" y="1525941"/>
            <a:ext cx="10873789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External Facing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Dashboard based website</a:t>
            </a:r>
          </a:p>
          <a:p>
            <a:endParaRPr lang="en-US" sz="2400" dirty="0"/>
          </a:p>
          <a:p>
            <a:r>
              <a:rPr lang="en-US" sz="2400" b="1" dirty="0"/>
              <a:t>External Collaboration</a:t>
            </a:r>
          </a:p>
          <a:p>
            <a:endParaRPr lang="en-US" sz="2400" dirty="0"/>
          </a:p>
          <a:p>
            <a:r>
              <a:rPr lang="en-US" sz="2400" b="1" dirty="0"/>
              <a:t>Develop visualization methods research</a:t>
            </a:r>
          </a:p>
          <a:p>
            <a:endParaRPr lang="en-US" sz="2400" b="1" dirty="0"/>
          </a:p>
          <a:p>
            <a:r>
              <a:rPr lang="en-US" sz="2400" b="1" dirty="0"/>
              <a:t>Become #1</a:t>
            </a:r>
            <a:endParaRPr lang="en-US" sz="2400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sz="2400" dirty="0"/>
              <a:t>One-stop shop for people to come to for novel, customized solutions</a:t>
            </a:r>
          </a:p>
          <a:p>
            <a:endParaRPr lang="en-US" sz="2400" dirty="0"/>
          </a:p>
          <a:p>
            <a:endParaRPr lang="en-US" sz="2400" dirty="0"/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AE5337D2-0B94-C327-3C16-B0E571B638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713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Questions?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D34D4B94-C246-AF73-2484-29F864347458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FEBEB42-2ED3-D999-A026-041F2F47D22D}"/>
              </a:ext>
            </a:extLst>
          </p:cNvPr>
          <p:cNvSpPr txBox="1"/>
          <p:nvPr/>
        </p:nvSpPr>
        <p:spPr>
          <a:xfrm>
            <a:off x="2147777" y="2651051"/>
            <a:ext cx="18473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  <a:p>
            <a:endParaRPr lang="en-US" dirty="0"/>
          </a:p>
        </p:txBody>
      </p:sp>
      <p:pic>
        <p:nvPicPr>
          <p:cNvPr id="8" name="Picture 7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2F91D118-B29E-DC3F-1488-7FB9671673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47715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Evaluation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2734F5FF-7BE3-9E49-0D78-D67577EA24F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934"/>
          <a:stretch/>
        </p:blipFill>
        <p:spPr>
          <a:xfrm>
            <a:off x="0" y="1847088"/>
            <a:ext cx="12192000" cy="5010912"/>
          </a:xfrm>
          <a:prstGeom prst="rect">
            <a:avLst/>
          </a:prstGeom>
        </p:spPr>
      </p:pic>
      <p:pic>
        <p:nvPicPr>
          <p:cNvPr id="7" name="Picture 6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B5B2809-8D8F-DFEB-6B76-8938D09DD0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18925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Thank you!</a:t>
            </a:r>
            <a:endParaRPr lang="en-US" sz="4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F6296A-A3CA-4A46-B4A9-1BB43B21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18496" y="5884822"/>
            <a:ext cx="568224" cy="568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B79120-2E01-6E40-969C-41606173355D}"/>
              </a:ext>
            </a:extLst>
          </p:cNvPr>
          <p:cNvSpPr/>
          <p:nvPr/>
        </p:nvSpPr>
        <p:spPr>
          <a:xfrm>
            <a:off x="177378" y="5907324"/>
            <a:ext cx="184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/>
              <a:t>Questions: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86BF1-D2A0-D042-AD9C-2C0EFC381FC2}"/>
              </a:ext>
            </a:extLst>
          </p:cNvPr>
          <p:cNvSpPr/>
          <p:nvPr/>
        </p:nvSpPr>
        <p:spPr>
          <a:xfrm>
            <a:off x="2781983" y="5845768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Michael Golafshar, MS</a:t>
            </a:r>
          </a:p>
          <a:p>
            <a:r>
              <a:rPr lang="en-US" dirty="0">
                <a:hlinkClick r:id="rId4"/>
              </a:rPr>
              <a:t>golafshar.michael@mayo.edu</a:t>
            </a:r>
            <a:endParaRPr lang="en-US" dirty="0"/>
          </a:p>
        </p:txBody>
      </p:sp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BB1E6BD9-EAD8-89A3-C617-E4C1609D32B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10996612" y="188793"/>
            <a:ext cx="1024128" cy="978408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203DBC3A-0A32-FBAB-62F8-79B933432E10}"/>
              </a:ext>
            </a:extLst>
          </p:cNvPr>
          <p:cNvSpPr/>
          <p:nvPr/>
        </p:nvSpPr>
        <p:spPr>
          <a:xfrm>
            <a:off x="6204178" y="5806715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Molly Voss</a:t>
            </a:r>
          </a:p>
          <a:p>
            <a:r>
              <a:rPr lang="en-US" dirty="0">
                <a:hlinkClick r:id="rId6"/>
              </a:rPr>
              <a:t>voss.molly@mayo.edu</a:t>
            </a:r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509C750-CCD8-A76D-C251-E3CBD75B10B9}"/>
              </a:ext>
            </a:extLst>
          </p:cNvPr>
          <p:cNvSpPr/>
          <p:nvPr/>
        </p:nvSpPr>
        <p:spPr>
          <a:xfrm>
            <a:off x="8843770" y="5784213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Todd DeWees, PhD</a:t>
            </a:r>
          </a:p>
          <a:p>
            <a:r>
              <a:rPr lang="en-US" dirty="0">
                <a:hlinkClick r:id="rId7"/>
              </a:rPr>
              <a:t>dewees.todd@mayo.edu</a:t>
            </a:r>
            <a:endParaRPr lang="en-US" dirty="0"/>
          </a:p>
        </p:txBody>
      </p:sp>
      <p:pic>
        <p:nvPicPr>
          <p:cNvPr id="12" name="Picture 1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F27D91-750C-1C40-CF15-7A7C0B71566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255978" y="120907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8329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Welcome / Session Outline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A596639-1D5A-476C-25EB-2C2501376F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97" t="25475" r="19190" b="5277"/>
          <a:stretch/>
        </p:blipFill>
        <p:spPr>
          <a:xfrm>
            <a:off x="6362700" y="1600199"/>
            <a:ext cx="4637314" cy="4016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CF75-F550-A2D2-B946-932A59FD6E17}"/>
              </a:ext>
            </a:extLst>
          </p:cNvPr>
          <p:cNvSpPr txBox="1"/>
          <p:nvPr/>
        </p:nvSpPr>
        <p:spPr>
          <a:xfrm>
            <a:off x="1588412" y="2075568"/>
            <a:ext cx="6097806" cy="2523768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set up  </a:t>
            </a: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Get to know RStudio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Basic R scripts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Build a sample dashboard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Next steps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 descr="Qr code&#10;&#10;Description automatically generated">
            <a:extLst>
              <a:ext uri="{FF2B5EF4-FFF2-40B4-BE49-F238E27FC236}">
                <a16:creationId xmlns:a16="http://schemas.microsoft.com/office/drawing/2014/main" id="{83DC6E69-8F4C-8D81-A15F-58DE975598A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2CBD04E-A7F1-4623-D8A5-AA636CA44A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6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694880" y="1602039"/>
            <a:ext cx="4481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 of your data is on demand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000000"/>
                </a:solidFill>
                <a:cs typeface="Calibri"/>
              </a:rPr>
              <a:t>Less time spent on one-time reports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One stop shop for all study members to get all of the information they need.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C3C1D73-DE40-E1DF-0124-D71FD26AA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552" y="1677223"/>
            <a:ext cx="7242448" cy="4214618"/>
          </a:xfrm>
          <a:prstGeom prst="rect">
            <a:avLst/>
          </a:prstGeom>
        </p:spPr>
      </p:pic>
      <p:pic>
        <p:nvPicPr>
          <p:cNvPr id="11" name="Picture 10" descr="Qr code&#10;&#10;Description automatically generated">
            <a:extLst>
              <a:ext uri="{FF2B5EF4-FFF2-40B4-BE49-F238E27FC236}">
                <a16:creationId xmlns:a16="http://schemas.microsoft.com/office/drawing/2014/main" id="{AAF704A7-4B60-F068-3E35-EF21206C9BE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CF0736CA-E409-8647-BBC8-5774F2CBEB8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0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531594" y="1736229"/>
            <a:ext cx="4296314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Allows for real-time quality control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cs typeface="Calibri"/>
              </a:rPr>
              <a:t>Relatively inexpensive</a:t>
            </a:r>
          </a:p>
          <a:p>
            <a:endParaRPr lang="en-US" sz="28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/>
              <a:t>Not as difficult as it might seem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AC9EB9-31F5-A7BA-138E-FAC33B31C9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27908" y="1403207"/>
            <a:ext cx="7249290" cy="4424236"/>
          </a:xfrm>
          <a:prstGeom prst="rect">
            <a:avLst/>
          </a:prstGeom>
        </p:spPr>
      </p:pic>
      <p:pic>
        <p:nvPicPr>
          <p:cNvPr id="10" name="Picture 9" descr="Qr code&#10;&#10;Description automatically generated">
            <a:extLst>
              <a:ext uri="{FF2B5EF4-FFF2-40B4-BE49-F238E27FC236}">
                <a16:creationId xmlns:a16="http://schemas.microsoft.com/office/drawing/2014/main" id="{9F9F07BD-BFFE-BBBA-8F25-F7DD873128D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4BC63B-EC13-AE1A-7726-2A90EA28723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8254"/>
            <a:ext cx="10515600" cy="4351338"/>
          </a:xfrm>
        </p:spPr>
        <p:txBody>
          <a:bodyPr>
            <a:normAutofit fontScale="77500" lnSpcReduction="20000"/>
          </a:bodyPr>
          <a:lstStyle/>
          <a:p>
            <a:r>
              <a:rPr lang="en-US" sz="4000" dirty="0"/>
              <a:t>R </a:t>
            </a:r>
          </a:p>
          <a:p>
            <a:pPr lvl="1"/>
            <a:r>
              <a:rPr lang="en-US" sz="3100" dirty="0"/>
              <a:t>A programming language for statistical computing/graphics</a:t>
            </a:r>
          </a:p>
          <a:p>
            <a:pPr lvl="1"/>
            <a:r>
              <a:rPr lang="en-US" sz="3100" dirty="0"/>
              <a:t>Free</a:t>
            </a:r>
          </a:p>
          <a:p>
            <a:r>
              <a:rPr lang="en-US" sz="4000" dirty="0"/>
              <a:t>R Markdown </a:t>
            </a:r>
          </a:p>
          <a:p>
            <a:pPr lvl="1"/>
            <a:r>
              <a:rPr lang="en-US" sz="2800" dirty="0"/>
              <a:t>An authoring framework that lets you blend code and text</a:t>
            </a:r>
          </a:p>
          <a:p>
            <a:pPr lvl="1"/>
            <a:r>
              <a:rPr lang="en-US" sz="2800" dirty="0"/>
              <a:t>Free</a:t>
            </a:r>
          </a:p>
          <a:p>
            <a:r>
              <a:rPr lang="en-US" sz="4000" dirty="0" err="1"/>
              <a:t>Flexdashboard</a:t>
            </a:r>
            <a:endParaRPr lang="en-US" sz="4000" dirty="0"/>
          </a:p>
          <a:p>
            <a:pPr lvl="1"/>
            <a:r>
              <a:rPr lang="en-US" sz="2800" dirty="0"/>
              <a:t>Leverages R Markdown to easily group text/graphics into a dashboard</a:t>
            </a:r>
          </a:p>
          <a:p>
            <a:pPr lvl="1"/>
            <a:r>
              <a:rPr lang="en-US" sz="2800" dirty="0"/>
              <a:t>Free</a:t>
            </a:r>
          </a:p>
          <a:p>
            <a:r>
              <a:rPr lang="en-US" sz="4000" dirty="0"/>
              <a:t>Shiny</a:t>
            </a:r>
          </a:p>
          <a:p>
            <a:pPr lvl="1"/>
            <a:r>
              <a:rPr lang="en-US" sz="2800" dirty="0"/>
              <a:t>An R package for building interactive web applications</a:t>
            </a:r>
          </a:p>
          <a:p>
            <a:pPr lvl="1">
              <a:buClr>
                <a:schemeClr val="tx1"/>
              </a:buClr>
            </a:pPr>
            <a:r>
              <a:rPr lang="en-US" sz="2800" dirty="0">
                <a:solidFill>
                  <a:srgbClr val="FF0000"/>
                </a:solidFill>
              </a:rPr>
              <a:t>??? 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Getting Set Up - Tools</a:t>
              </a:r>
              <a:endParaRPr lang="en-US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4" name="Picture 13" descr="Qr code&#10;&#10;Description automatically generated">
            <a:extLst>
              <a:ext uri="{FF2B5EF4-FFF2-40B4-BE49-F238E27FC236}">
                <a16:creationId xmlns:a16="http://schemas.microsoft.com/office/drawing/2014/main" id="{9C5A733A-6093-0AF0-002B-FFEC231DED8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C6EE216-B1FE-5CDD-00F1-7B5739DF167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6683FB-8FFE-54A2-3AF6-871369B4172F}"/>
              </a:ext>
            </a:extLst>
          </p:cNvPr>
          <p:cNvSpPr txBox="1"/>
          <p:nvPr/>
        </p:nvSpPr>
        <p:spPr>
          <a:xfrm>
            <a:off x="2039815" y="5347331"/>
            <a:ext cx="175846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Free </a:t>
            </a:r>
            <a:r>
              <a:rPr lang="en-US" sz="2400" dirty="0">
                <a:sym typeface="Wingdings" pitchFamily="2" charset="2"/>
              </a:rPr>
              <a:t>  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69786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1190347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 err="1">
                <a:ea typeface="Calibri"/>
                <a:cs typeface="Calibri"/>
              </a:rPr>
              <a:t>Github</a:t>
            </a:r>
            <a:r>
              <a:rPr lang="en-US" dirty="0">
                <a:ea typeface="Calibri"/>
                <a:cs typeface="Calibri"/>
              </a:rPr>
              <a:t> </a:t>
            </a:r>
            <a:endParaRPr lang="en-US" sz="2800" dirty="0">
              <a:ea typeface="+mn-lt"/>
              <a:cs typeface="+mn-lt"/>
            </a:endParaRPr>
          </a:p>
          <a:p>
            <a:pPr lvl="1"/>
            <a:r>
              <a:rPr lang="en-US" sz="2800" dirty="0">
                <a:ea typeface="+mn-lt"/>
                <a:cs typeface="+mn-lt"/>
              </a:rPr>
              <a:t>Sample code, data, slides </a:t>
            </a:r>
          </a:p>
          <a:p>
            <a:pPr lvl="2"/>
            <a:r>
              <a:rPr lang="en-US" sz="2800" dirty="0">
                <a:ea typeface="+mn-lt"/>
                <a:cs typeface="+mn-lt"/>
                <a:hlinkClick r:id="rId3"/>
              </a:rPr>
              <a:t>https://github.com/mayovizlab/isoqol2022-dashboard-workshop</a:t>
            </a:r>
            <a:r>
              <a:rPr lang="en-US" sz="2800" dirty="0">
                <a:ea typeface="+mn-lt"/>
                <a:cs typeface="+mn-lt"/>
              </a:rPr>
              <a:t> </a:t>
            </a:r>
          </a:p>
          <a:p>
            <a:pPr marL="914400" lvl="2" indent="0">
              <a:buNone/>
            </a:pPr>
            <a:endParaRPr lang="en-US" sz="2800" dirty="0">
              <a:ea typeface="+mn-lt"/>
              <a:cs typeface="+mn-lt"/>
            </a:endParaRPr>
          </a:p>
          <a:p>
            <a:pPr marL="914400" lvl="2" indent="0">
              <a:buNone/>
            </a:pPr>
            <a:endParaRPr lang="en-US" sz="2800" dirty="0">
              <a:ea typeface="+mn-lt"/>
              <a:cs typeface="+mn-lt"/>
            </a:endParaRPr>
          </a:p>
          <a:p>
            <a:r>
              <a:rPr lang="en-US" dirty="0" err="1">
                <a:ea typeface="Calibri" panose="020F0502020204030204"/>
                <a:cs typeface="Calibri" panose="020F0502020204030204"/>
              </a:rPr>
              <a:t>Rstudio</a:t>
            </a:r>
            <a:r>
              <a:rPr lang="en-US" dirty="0">
                <a:ea typeface="Calibri" panose="020F0502020204030204"/>
                <a:cs typeface="Calibri" panose="020F0502020204030204"/>
              </a:rPr>
              <a:t> Cloud </a:t>
            </a:r>
          </a:p>
          <a:p>
            <a:pPr lvl="1"/>
            <a:r>
              <a:rPr lang="en-US" dirty="0"/>
              <a:t>Please use the link below to create an account on RStudio Cloud. You will need your email address, name, and a new password to create your account. </a:t>
            </a:r>
            <a:r>
              <a:rPr lang="en-US" dirty="0">
                <a:hlinkClick r:id="rId4"/>
              </a:rPr>
              <a:t>https://rstudio.cloud/</a:t>
            </a:r>
            <a:endParaRPr lang="en-US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- Tools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3" name="Picture 3" descr="Icon&#10;&#10;Description automatically generated">
            <a:extLst>
              <a:ext uri="{FF2B5EF4-FFF2-40B4-BE49-F238E27FC236}">
                <a16:creationId xmlns:a16="http://schemas.microsoft.com/office/drawing/2014/main" id="{08878D38-922B-B6BC-D0DF-8B51020D7F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261" y="1707758"/>
            <a:ext cx="763382" cy="763382"/>
          </a:xfrm>
          <a:prstGeom prst="rect">
            <a:avLst/>
          </a:prstGeom>
        </p:spPr>
      </p:pic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C9A1C830-4731-B5CB-33D8-33953A720498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1" name="Picture 10" descr="Icon&#10;&#10;Description automatically generated">
            <a:extLst>
              <a:ext uri="{FF2B5EF4-FFF2-40B4-BE49-F238E27FC236}">
                <a16:creationId xmlns:a16="http://schemas.microsoft.com/office/drawing/2014/main" id="{33CECCF0-8F65-2587-92C5-240F772AADA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13189" y="4077150"/>
            <a:ext cx="763382" cy="7633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D71753C-1C5F-C77E-5DA3-55013FE6570D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42299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502"/>
            <a:ext cx="11190347" cy="53956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Create a project to save your work from the workshop from a Git Repository. See the screenshot below.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After clicking "New Project from Git Repository" under the "New Project" drop down please enter the URL below into the prompt. </a:t>
            </a:r>
            <a:r>
              <a:rPr lang="en-US" sz="1800" dirty="0">
                <a:hlinkClick r:id="rId3"/>
              </a:rPr>
              <a:t>https://github.com/mayovizlab/isoqool2022-dashboard-workshop</a:t>
            </a: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And click okay to download the project. This will create a project with all the material we will use during the workshop pre-loaded for you.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– Download Project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9" name="Picture 8" descr="Qr code&#10;&#10;Description automatically generated">
            <a:extLst>
              <a:ext uri="{FF2B5EF4-FFF2-40B4-BE49-F238E27FC236}">
                <a16:creationId xmlns:a16="http://schemas.microsoft.com/office/drawing/2014/main" id="{C9A1C830-4731-B5CB-33D8-33953A720498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5733" r="91600"/>
          <a:stretch/>
        </p:blipFill>
        <p:spPr>
          <a:xfrm>
            <a:off x="0" y="5879592"/>
            <a:ext cx="1024128" cy="9784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E9035EB-766F-A7EB-5269-09EABB96A4B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25837"/>
          <a:stretch/>
        </p:blipFill>
        <p:spPr>
          <a:xfrm>
            <a:off x="1452562" y="1622489"/>
            <a:ext cx="9286875" cy="10384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086FDCA-FDB7-1535-6BB0-ED4E561F9645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b="14266"/>
          <a:stretch/>
        </p:blipFill>
        <p:spPr>
          <a:xfrm>
            <a:off x="1452561" y="3545109"/>
            <a:ext cx="9286875" cy="169040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61B4668E-B204-62A4-0ECF-94524B664B7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090276" y="5879592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88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25fff9c-3f63-4fb2-9a8a-d9bdd0321f9a}" enabled="0" method="" siteId="{a25fff9c-3f63-4fb2-9a8a-d9bdd0321f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3078</TotalTime>
  <Words>2114</Words>
  <Application>Microsoft Macintosh PowerPoint</Application>
  <PresentationFormat>Widescreen</PresentationFormat>
  <Paragraphs>538</Paragraphs>
  <Slides>34</Slides>
  <Notes>33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0" baseType="lpstr">
      <vt:lpstr>Arial</vt:lpstr>
      <vt:lpstr>Calibri</vt:lpstr>
      <vt:lpstr>Calibri Light</vt:lpstr>
      <vt:lpstr>Courier New</vt:lpstr>
      <vt:lpstr>Wingdings</vt:lpstr>
      <vt:lpstr>Office Theme</vt:lpstr>
      <vt:lpstr>PowerPoint Presentation</vt:lpstr>
      <vt:lpstr>Visualize your research!  Learn how to build, deploy, and implement interactive online dashboards to increase protocol adherence, monitor patient-reported outcomes (PROs), and inform clinical decision making.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and Flexdashboards:  Interactive Patient Reported Quality of Life Tracking for Increasing Protocol Adherence</dc:title>
  <dc:subject/>
  <dc:creator>M Golafshar</dc:creator>
  <cp:keywords/>
  <dc:description/>
  <cp:lastModifiedBy>Golafshar, Michael A.</cp:lastModifiedBy>
  <cp:revision>57</cp:revision>
  <dcterms:created xsi:type="dcterms:W3CDTF">2019-10-03T01:19:15Z</dcterms:created>
  <dcterms:modified xsi:type="dcterms:W3CDTF">2022-10-18T21:00:14Z</dcterms:modified>
  <cp:category/>
</cp:coreProperties>
</file>

<file path=docProps/thumbnail.jpeg>
</file>